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84">
          <p15:clr>
            <a:srgbClr val="A4A3A4"/>
          </p15:clr>
        </p15:guide>
        <p15:guide id="4" pos="3415">
          <p15:clr>
            <a:srgbClr val="A4A3A4"/>
          </p15:clr>
        </p15:guide>
        <p15:guide id="5" pos="4559">
          <p15:clr>
            <a:srgbClr val="A4A3A4"/>
          </p15:clr>
        </p15:guide>
        <p15:guide id="6" pos="553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iENJzDriBsLssTKlF2lfsEFNM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260" y="222"/>
      </p:cViewPr>
      <p:guideLst>
        <p:guide orient="horz" pos="2160"/>
        <p:guide orient="horz" pos="2784"/>
        <p:guide pos="2880"/>
        <p:guide pos="3415"/>
        <p:guide pos="4559"/>
        <p:guide pos="5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094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188" name="Google Shape;1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6121" y="-15213"/>
            <a:ext cx="9236241" cy="1524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1"/>
          <p:cNvSpPr txBox="1"/>
          <p:nvPr/>
        </p:nvSpPr>
        <p:spPr>
          <a:xfrm>
            <a:off x="9347200" y="14097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3017" y="4746533"/>
            <a:ext cx="2664183" cy="1792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 rot="10800000">
            <a:off x="0" y="6184900"/>
            <a:ext cx="9144000" cy="673100"/>
          </a:xfrm>
          <a:prstGeom prst="rect">
            <a:avLst/>
          </a:prstGeom>
          <a:gradFill>
            <a:gsLst>
              <a:gs pos="0">
                <a:srgbClr val="DCAA00"/>
              </a:gs>
              <a:gs pos="100000">
                <a:srgbClr val="C09403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reload=9&amp;v=NBRI0Q1fq7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j0_oRFh4xFM" TargetMode="External"/><Relationship Id="rId4" Type="http://schemas.openxmlformats.org/officeDocument/2006/relationships/hyperlink" Target="https://www.youtube.com/watch?v=anbZrXyrBF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/>
          <p:nvPr/>
        </p:nvSpPr>
        <p:spPr>
          <a:xfrm>
            <a:off x="0" y="4547286"/>
            <a:ext cx="9144000" cy="2365143"/>
          </a:xfrm>
          <a:prstGeom prst="rect">
            <a:avLst/>
          </a:prstGeom>
          <a:gradFill>
            <a:gsLst>
              <a:gs pos="0">
                <a:srgbClr val="DCAA00"/>
              </a:gs>
              <a:gs pos="100000">
                <a:srgbClr val="C0940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0" y="0"/>
            <a:ext cx="9144000" cy="4558852"/>
          </a:xfrm>
          <a:prstGeom prst="rect">
            <a:avLst/>
          </a:prstGeom>
          <a:gradFill>
            <a:gsLst>
              <a:gs pos="0">
                <a:srgbClr val="005EB8"/>
              </a:gs>
              <a:gs pos="100000">
                <a:srgbClr val="17365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>
            <a:spLocks noGrp="1"/>
          </p:cNvSpPr>
          <p:nvPr>
            <p:ph type="ctrTitle"/>
          </p:nvPr>
        </p:nvSpPr>
        <p:spPr>
          <a:xfrm>
            <a:off x="3365063" y="1495761"/>
            <a:ext cx="55245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Visual Observer Training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3524011" y="2580029"/>
            <a:ext cx="5353957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Officer Brandon Karr</a:t>
            </a:r>
            <a:endParaRPr sz="3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6200" y="4419600"/>
            <a:ext cx="2164840" cy="218205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 txBox="1"/>
          <p:nvPr/>
        </p:nvSpPr>
        <p:spPr>
          <a:xfrm>
            <a:off x="4952291" y="6232322"/>
            <a:ext cx="25726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City of Pearland, Texas</a:t>
            </a:r>
            <a:endParaRPr/>
          </a:p>
        </p:txBody>
      </p:sp>
      <p:pic>
        <p:nvPicPr>
          <p:cNvPr id="39" name="Google Shape;39;p1" descr="building 3.JPG"/>
          <p:cNvPicPr preferRelativeResize="0"/>
          <p:nvPr/>
        </p:nvPicPr>
        <p:blipFill rotWithShape="1">
          <a:blip r:embed="rId4">
            <a:alphaModFix/>
          </a:blip>
          <a:srcRect l="24797" t="16598" r="18382" b="6735"/>
          <a:stretch/>
        </p:blipFill>
        <p:spPr>
          <a:xfrm>
            <a:off x="-6009" y="24958"/>
            <a:ext cx="3072386" cy="45223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"/>
          <p:cNvCxnSpPr/>
          <p:nvPr/>
        </p:nvCxnSpPr>
        <p:spPr>
          <a:xfrm>
            <a:off x="5440" y="-304800"/>
            <a:ext cx="0" cy="7480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1" name="Google Shape;41;p1"/>
          <p:cNvCxnSpPr/>
          <p:nvPr/>
        </p:nvCxnSpPr>
        <p:spPr>
          <a:xfrm>
            <a:off x="3066377" y="-304800"/>
            <a:ext cx="0" cy="7480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2" name="Google Shape;42;p1" descr="PD-Template_jeff_1.png"/>
          <p:cNvPicPr preferRelativeResize="0"/>
          <p:nvPr/>
        </p:nvPicPr>
        <p:blipFill rotWithShape="1">
          <a:blip r:embed="rId5">
            <a:alphaModFix/>
          </a:blip>
          <a:srcRect l="2458"/>
          <a:stretch/>
        </p:blipFill>
        <p:spPr>
          <a:xfrm>
            <a:off x="0" y="4559300"/>
            <a:ext cx="3060369" cy="23531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1"/>
          <p:cNvCxnSpPr/>
          <p:nvPr/>
        </p:nvCxnSpPr>
        <p:spPr>
          <a:xfrm rot="10800000" flipH="1">
            <a:off x="0" y="4547287"/>
            <a:ext cx="9251950" cy="3652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4" name="Google Shape;44;p1" descr="COP_logo_rev_Fina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0719" y="42077"/>
            <a:ext cx="1955800" cy="161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Night sUAS Operations</a:t>
            </a:r>
            <a:endParaRPr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The Human Eye	</a:t>
            </a:r>
            <a:endParaRPr/>
          </a:p>
        </p:txBody>
      </p:sp>
      <p:pic>
        <p:nvPicPr>
          <p:cNvPr id="105" name="Google Shape;105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07304" y="1575290"/>
            <a:ext cx="5036695" cy="417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159907"/>
            <a:ext cx="4107305" cy="3216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The Human Eye</a:t>
            </a:r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As light enters the eye it passes through the lens and strikes the retina.  The retina contains millions of </a:t>
            </a:r>
            <a:r>
              <a:rPr lang="en-US" sz="2480" b="1"/>
              <a:t>Rods and Cones.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–"/>
            </a:pPr>
            <a:r>
              <a:rPr lang="en-US" sz="2480" b="1"/>
              <a:t>Rods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Outnumber Cones 17:1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Used for low light image processing as well as peripheral vision.  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–"/>
            </a:pPr>
            <a:r>
              <a:rPr lang="en-US" sz="2480" b="1"/>
              <a:t>Cones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We use cones to see motion, detail, and color.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Cones require a high level of illumination to function.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Decrease in density from the center of the eye to the edge of the retina.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The fovea is completely covered in only cones.  </a:t>
            </a:r>
            <a:endParaRPr sz="2170"/>
          </a:p>
          <a:p>
            <a:pPr marL="1143000" lvl="2" indent="-908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b="1"/>
          </a:p>
          <a:p>
            <a:pPr marL="742950" lvl="1" indent="-128269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VO Quiz</a:t>
            </a: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The Cones in your eye are used for: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Detail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Peripheral images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Low light images</a:t>
            </a:r>
            <a:endParaRPr/>
          </a:p>
          <a:p>
            <a:pPr marL="5715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The Rods in your eye are used for: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Low light image processing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Detail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Color</a:t>
            </a:r>
            <a:br>
              <a:rPr lang="en-US" sz="2960"/>
            </a:br>
            <a:endParaRPr sz="296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Factors that Affect Night Vision</a:t>
            </a:r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Night Vision Processing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Two blind spots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Lack of color vision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Reduced acuity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Reduced depth perception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endParaRPr b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Night myopia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Visual hypoxia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Night blindness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Effects of aging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Carbon monoxide, alcohol, drugs, fatigue, smoking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457200" lvl="1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Night Vision Processing</a:t>
            </a:r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Process requires about 30 min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Rods become adjusted to darkness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Off-center viewing important during night flights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Smoking, carbon monoxide, hypoxia, certain drugs adversely affect night vision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Avoid bright lights to preserve night vision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Red light preserves night vision but severely distorts colors</a:t>
            </a:r>
            <a:endParaRPr sz="2960" b="0"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Two Blind Spots</a:t>
            </a: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Physiological blind spot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–"/>
            </a:pPr>
            <a:r>
              <a:rPr lang="en-US" sz="2960"/>
              <a:t>Occurs due to the Optic nerve bundle entering the eye called the Optic Disk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Not observed due to the other eye compensating.</a:t>
            </a:r>
            <a:endParaRPr sz="259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Central blind Spot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–"/>
            </a:pPr>
            <a:r>
              <a:rPr lang="en-US" sz="2960"/>
              <a:t>Due to there not being any rods in the Fovea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Look approximately 15 degrees off to see detail.</a:t>
            </a:r>
            <a:endParaRPr sz="259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VO Quiz</a:t>
            </a: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 two blind spots in the eye are due to the optic nerve and the lack of rods in the fovea </a:t>
            </a:r>
            <a:endParaRPr/>
          </a:p>
          <a:p>
            <a:pPr marL="971550" lvl="1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US"/>
              <a:t>True</a:t>
            </a:r>
            <a:endParaRPr/>
          </a:p>
          <a:p>
            <a:pPr marL="971550" lvl="1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US"/>
              <a:t>False</a:t>
            </a:r>
            <a:endParaRPr/>
          </a:p>
          <a:p>
            <a:pPr marL="5715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Red light preserves night vision</a:t>
            </a:r>
            <a:endParaRPr/>
          </a:p>
          <a:p>
            <a:pPr marL="971550" lvl="1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US"/>
              <a:t>True</a:t>
            </a:r>
            <a:endParaRPr/>
          </a:p>
          <a:p>
            <a:pPr marL="971550" lvl="1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n-US"/>
              <a:t>False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Lack of Color Vision</a:t>
            </a:r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Due to the lack of light, rods cannot function properly.  Thus, the ability to see color is decreased</a:t>
            </a:r>
            <a:endParaRPr b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Reduced Acuity</a:t>
            </a:r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Central vision blindness at night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High rod-to-optic nerve fiber ratio reduces acuity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/>
              <a:t>Again due to the ability to process light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Visual Observer Definition	</a:t>
            </a: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 person or persons who’s sole responsibility during a flight operation is to maintain visual line of sight (VLOS) of the sUAS to assist in the safe and legal operation of flight.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Night Myopia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Near sightedness occurs during dark focus</a:t>
            </a: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Periodically change focus distance</a:t>
            </a:r>
            <a:endParaRPr b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VO Quiz</a:t>
            </a: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At night your ability to see color is: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Increased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Decreased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Neither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Night Myopia is the night effect on the eye that causes near sightedness.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True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False</a:t>
            </a:r>
            <a:endParaRPr/>
          </a:p>
          <a:p>
            <a:pPr marL="457200" lvl="1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/>
            </a:r>
            <a:br>
              <a:rPr lang="en-US" sz="2960"/>
            </a:br>
            <a:endParaRPr sz="296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Visual Hypoxia</a:t>
            </a: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The retina of the eye is more sensitive to hypoxia than any part of our body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One of the first symptoms of hypoxia is a decrease in night vision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Effects most noticeable starting at 5000’ above ground level to which you are acclimated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Smokers are much more susceptible to hypoxia due to the build-up of carbon monoxide in their blood  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Night Blindness</a:t>
            </a: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Functionally blind due to pigment deficiency in rods</a:t>
            </a: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0"/>
              <a:t>Night blindness induced within 60 days on diet lacking vitamin A</a:t>
            </a:r>
            <a:endParaRPr b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Effects of Aging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Pupil size decreases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Range of eye focus is reduced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Visual acuity is reduced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Color discrimination becomes more difficult</a:t>
            </a:r>
            <a:br>
              <a:rPr lang="en-US" sz="2960" b="0"/>
            </a:br>
            <a:endParaRPr sz="2960" b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It takes longer to process visual information in general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Sensitivity to glare increases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 b="0"/>
              <a:t>Takes longer to read under dim light conditions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479685" y="114300"/>
            <a:ext cx="866431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Night Illusions &amp; Limitations</a:t>
            </a: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479685" y="1490133"/>
            <a:ext cx="8394492" cy="462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rPr lang="en-US" sz="2720"/>
              <a:t>Illusions</a:t>
            </a:r>
            <a:endParaRPr sz="2720" b="1"/>
          </a:p>
          <a:p>
            <a:pPr marL="742950" lvl="1" indent="-2857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/>
              <a:t>Autokinesis (objects appear to shift)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/>
              <a:t>False reference (stars or lights near horizon)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/>
              <a:t>Venus and sirius (false aircraft)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/>
              <a:t>Night myopia (dilation, inability to focus)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/>
              <a:t>Somatogravic (acceleration with pitch)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rPr lang="en-US" sz="2720"/>
              <a:t>Limitations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/>
              <a:t>Night blind spot (rods &amp; cones, stars, etc)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/>
              <a:t>Light to dark adaptation (30min)</a:t>
            </a:r>
            <a:br>
              <a:rPr lang="en-US" sz="2720"/>
            </a:br>
            <a:endParaRPr sz="272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Focused Scan Problems at Night</a:t>
            </a:r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Night blind spot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/>
              <a:t>center portion of eye is blind at night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Night Scan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/>
              <a:t>look 10-15</a:t>
            </a:r>
            <a:r>
              <a:rPr lang="en-US" baseline="30000"/>
              <a:t>0</a:t>
            </a:r>
            <a:r>
              <a:rPr lang="en-US"/>
              <a:t> </a:t>
            </a:r>
            <a:r>
              <a:rPr lang="en-US" u="sng"/>
              <a:t>away</a:t>
            </a:r>
            <a:r>
              <a:rPr lang="en-US"/>
              <a:t> from what you try to see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/>
              <a:t>night vision is affected by altitude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/>
              <a:t>drugs, alcohol, smoking and fatigue adversely affect night and day vision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VO Quiz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The night illusion autokinesis is when objects appear to shift when the observer stares directly at the object.  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True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False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The night illusion False Reference is when the observer cannot discern where the horizon is located due to ground lighting creating the illusion to be stars.  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True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lphaLcParenR"/>
            </a:pPr>
            <a:r>
              <a:rPr lang="en-US" sz="2960"/>
              <a:t>False</a:t>
            </a:r>
            <a:endParaRPr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End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Questions, Comments, Concerns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281 825 2060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bkarr@pearlandtx.gov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body" idx="1"/>
          </p:nvPr>
        </p:nvSpPr>
        <p:spPr>
          <a:xfrm>
            <a:off x="457200" y="1484916"/>
            <a:ext cx="8229600" cy="476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n-US" sz="2520" b="0"/>
              <a:t>After take off, keep a direct line of sight with the UAS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n-US" sz="2520" b="0"/>
              <a:t>Work with the pilot to ensure a safe flight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n-US" sz="2520" b="0"/>
              <a:t>Keep open communication with the pilot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n-US" sz="2520" b="0"/>
              <a:t>Identify and mitigate any unsafe conditions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</a:pPr>
            <a:r>
              <a:rPr lang="en-US" sz="2520" b="0"/>
              <a:t>Keep the pilot informed of any obstacles: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–"/>
            </a:pPr>
            <a:r>
              <a:rPr lang="en-US" sz="2520"/>
              <a:t>Light poles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–"/>
            </a:pPr>
            <a:r>
              <a:rPr lang="en-US" sz="2520"/>
              <a:t>Wires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–"/>
            </a:pPr>
            <a:r>
              <a:rPr lang="en-US" sz="2520"/>
              <a:t>Trees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–"/>
            </a:pPr>
            <a:r>
              <a:rPr lang="en-US" sz="2520"/>
              <a:t>Airplanes / helicopter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–"/>
            </a:pPr>
            <a:r>
              <a:rPr lang="en-US" sz="2520"/>
              <a:t>Any other objects in the flight path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–"/>
            </a:pPr>
            <a:r>
              <a:rPr lang="en-US" sz="2520"/>
              <a:t>People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Char char="–"/>
            </a:pPr>
            <a:r>
              <a:rPr lang="en-US" sz="2520"/>
              <a:t>Birds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/>
          </a:p>
          <a:p>
            <a:pPr marL="742950" lvl="1" indent="-143509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Visual Observer’s Role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VO Quiz</a:t>
            </a: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n-US" sz="2480"/>
              <a:t>A person whose sole task is watching the sUAS to report hazards to the rest of the crew is called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AutoNum type="alphaLcParenR"/>
            </a:pPr>
            <a:r>
              <a:rPr lang="en-US" sz="2480"/>
              <a:t>Visual observer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AutoNum type="alphaLcParenR"/>
            </a:pPr>
            <a:r>
              <a:rPr lang="en-US" sz="2480"/>
              <a:t>Remote-PIC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AutoNum type="alphaLcParenR"/>
            </a:pPr>
            <a:r>
              <a:rPr lang="en-US" sz="2480"/>
              <a:t>Person manipulating the controls</a:t>
            </a:r>
            <a:br>
              <a:rPr lang="en-US" sz="2480"/>
            </a:br>
            <a:endParaRPr sz="248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n-US" sz="2480"/>
              <a:t>Who is ultimately responsible for preventing a hazardous situation before an accident occurs?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AutoNum type="alphaLcParenR"/>
            </a:pPr>
            <a:r>
              <a:rPr lang="en-US" sz="2480"/>
              <a:t>The visual observer (VO)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AutoNum type="alphaLcParenR"/>
            </a:pPr>
            <a:r>
              <a:rPr lang="en-US" sz="2480"/>
              <a:t>The Remote Pilot in Command (Remote PIC)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AutoNum type="alphaLcParenR"/>
            </a:pPr>
            <a:r>
              <a:rPr lang="en-US" sz="2480"/>
              <a:t>The person manipulating the controls</a:t>
            </a:r>
            <a:br>
              <a:rPr lang="en-US" sz="2480"/>
            </a:br>
            <a:endParaRPr sz="248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Near miss with helicopter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Birds and Drones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Drone vs Plane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Scanning for Aircraft/Hazards</a:t>
            </a:r>
            <a:endParaRPr/>
          </a:p>
        </p:txBody>
      </p:sp>
      <p:pic>
        <p:nvPicPr>
          <p:cNvPr id="74" name="Google Shape;7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821429"/>
            <a:ext cx="8229600" cy="1993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Visual Observer Communication</a:t>
            </a: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Information needed:</a:t>
            </a:r>
            <a:endParaRPr sz="2720"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Immediate action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–"/>
            </a:pPr>
            <a:r>
              <a:rPr lang="en-US" sz="2720"/>
              <a:t>Planes/Helicopters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–"/>
            </a:pPr>
            <a:r>
              <a:rPr lang="en-US" sz="2720"/>
              <a:t>Unprotected Persons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–"/>
            </a:pPr>
            <a:r>
              <a:rPr lang="en-US" sz="2720"/>
              <a:t>Birds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/>
              <a:t>Caution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–"/>
            </a:pPr>
            <a:r>
              <a:rPr lang="en-US" sz="2720"/>
              <a:t>Approaching Obstacle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–"/>
            </a:pPr>
            <a:r>
              <a:rPr lang="en-US" sz="2720"/>
              <a:t>Losing Line of Sight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Next Visual Observer notification of acquiring line of sight.</a:t>
            </a:r>
            <a:br>
              <a:rPr lang="en-US" sz="2380"/>
            </a:br>
            <a:endParaRPr sz="238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VO Communication</a:t>
            </a:r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Hazard location in relation to the drone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/>
              <a:t>East of the drone, North of the drone, Ect.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VO’s suggested action to avoid collision or violation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/>
              <a:t>Climb, descend, maneuver east, terminate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457200" y="182880"/>
            <a:ext cx="8229600" cy="11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VO Quiz</a:t>
            </a: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1"/>
          </p:nvPr>
        </p:nvSpPr>
        <p:spPr>
          <a:xfrm>
            <a:off x="457200" y="1508920"/>
            <a:ext cx="8229600" cy="461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n-US" sz="2480"/>
              <a:t>The common procedure for scanning for hazards of flight is to: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AutoNum type="alphaLcParenR"/>
            </a:pPr>
            <a:r>
              <a:rPr lang="en-US" sz="2480"/>
              <a:t>Scan the air from left to right, quickly multiple times.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AutoNum type="alphaLcParenR"/>
            </a:pPr>
            <a:r>
              <a:rPr lang="en-US" sz="2480"/>
              <a:t>Scan the air from right to left in a circular pattern,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AutoNum type="alphaLcParenR"/>
            </a:pPr>
            <a:r>
              <a:rPr lang="en-US" sz="2480"/>
              <a:t>Scan the air from center to left, then center to right in sectors, checking each sector carefully</a:t>
            </a:r>
            <a:br>
              <a:rPr lang="en-US" sz="2480"/>
            </a:br>
            <a:endParaRPr sz="248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n-US" sz="2480"/>
              <a:t>The Visual Observer may use binoculars to assist in the ability to maintain visual line of sight.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AutoNum type="alphaLcParenR"/>
            </a:pPr>
            <a:r>
              <a:rPr lang="en-US" sz="2480"/>
              <a:t>True</a:t>
            </a:r>
            <a:endParaRPr/>
          </a:p>
          <a:p>
            <a:pPr marL="971550" lvl="1" indent="-5143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Calibri"/>
              <a:buAutoNum type="alphaLcParenR"/>
            </a:pPr>
            <a:r>
              <a:rPr lang="en-US" sz="2480"/>
              <a:t>False</a:t>
            </a:r>
            <a:endParaRPr sz="248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On-screen Show (4:3)</PresentationFormat>
  <Paragraphs>183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Visual Observer Training</vt:lpstr>
      <vt:lpstr>Visual Observer Definition </vt:lpstr>
      <vt:lpstr>Visual Observer’s Role</vt:lpstr>
      <vt:lpstr>VO Quiz</vt:lpstr>
      <vt:lpstr>PowerPoint Presentation</vt:lpstr>
      <vt:lpstr>Scanning for Aircraft/Hazards</vt:lpstr>
      <vt:lpstr>Visual Observer Communication</vt:lpstr>
      <vt:lpstr>VO Communication</vt:lpstr>
      <vt:lpstr>VO Quiz</vt:lpstr>
      <vt:lpstr>PowerPoint Presentation</vt:lpstr>
      <vt:lpstr>The Human Eye </vt:lpstr>
      <vt:lpstr>The Human Eye</vt:lpstr>
      <vt:lpstr>VO Quiz</vt:lpstr>
      <vt:lpstr>Factors that Affect Night Vision</vt:lpstr>
      <vt:lpstr>Night Vision Processing</vt:lpstr>
      <vt:lpstr>Two Blind Spots</vt:lpstr>
      <vt:lpstr>VO Quiz</vt:lpstr>
      <vt:lpstr>Lack of Color Vision</vt:lpstr>
      <vt:lpstr>Reduced Acuity</vt:lpstr>
      <vt:lpstr>Night Myopia</vt:lpstr>
      <vt:lpstr>VO Quiz</vt:lpstr>
      <vt:lpstr>Visual Hypoxia</vt:lpstr>
      <vt:lpstr>Night Blindness</vt:lpstr>
      <vt:lpstr>Effects of Aging</vt:lpstr>
      <vt:lpstr>Night Illusions &amp; Limitations</vt:lpstr>
      <vt:lpstr>Focused Scan Problems at Night</vt:lpstr>
      <vt:lpstr>VO Quiz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Observer Training</dc:title>
  <dc:creator>Jeff Mansoor</dc:creator>
  <cp:lastModifiedBy>Local Admin</cp:lastModifiedBy>
  <cp:revision>1</cp:revision>
  <dcterms:created xsi:type="dcterms:W3CDTF">2012-04-15T23:42:55Z</dcterms:created>
  <dcterms:modified xsi:type="dcterms:W3CDTF">2022-03-04T16:45:20Z</dcterms:modified>
</cp:coreProperties>
</file>